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71" r:id="rId4"/>
    <p:sldId id="273" r:id="rId5"/>
    <p:sldId id="261" r:id="rId6"/>
    <p:sldId id="285" r:id="rId7"/>
    <p:sldId id="265" r:id="rId8"/>
    <p:sldId id="286" r:id="rId9"/>
    <p:sldId id="267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3C0FF2E-F694-4DD2-87F2-DFCEA44301C0}">
          <p14:sldIdLst>
            <p14:sldId id="256"/>
            <p14:sldId id="270"/>
            <p14:sldId id="271"/>
            <p14:sldId id="273"/>
            <p14:sldId id="261"/>
            <p14:sldId id="285"/>
            <p14:sldId id="265"/>
            <p14:sldId id="286"/>
            <p14:sldId id="26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47" autoAdjust="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FA414-36D5-4D44-9FEC-9312BEF775DA}" type="datetimeFigureOut">
              <a:rPr lang="zh-TW" altLang="en-US" smtClean="0"/>
              <a:t>2015/9/8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90FD0-6258-456D-85D0-84F7DEBF40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0479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D53E3-03B3-4619-A970-6ED15CA5811C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18CF5-26B2-4E2C-9A8D-A827B8AE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00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017B91-8509-44F4-ABE1-4D1D2591331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A99CB7-AE3E-4EB4-949C-7D514D82CE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17B91-8509-44F4-ABE1-4D1D2591331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99CB7-AE3E-4EB4-949C-7D514D82C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9017B91-8509-44F4-ABE1-4D1D2591331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A99CB7-AE3E-4EB4-949C-7D514D82C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17B91-8509-44F4-ABE1-4D1D2591331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99CB7-AE3E-4EB4-949C-7D514D82C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017B91-8509-44F4-ABE1-4D1D2591331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BA99CB7-AE3E-4EB4-949C-7D514D82CE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17B91-8509-44F4-ABE1-4D1D2591331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99CB7-AE3E-4EB4-949C-7D514D82C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17B91-8509-44F4-ABE1-4D1D2591331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99CB7-AE3E-4EB4-949C-7D514D82C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17B91-8509-44F4-ABE1-4D1D2591331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99CB7-AE3E-4EB4-949C-7D514D82C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017B91-8509-44F4-ABE1-4D1D2591331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99CB7-AE3E-4EB4-949C-7D514D82C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17B91-8509-44F4-ABE1-4D1D2591331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99CB7-AE3E-4EB4-949C-7D514D82C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17B91-8509-44F4-ABE1-4D1D2591331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99CB7-AE3E-4EB4-949C-7D514D82CE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9017B91-8509-44F4-ABE1-4D1D2591331D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BA99CB7-AE3E-4EB4-949C-7D514D82CE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033152"/>
            <a:ext cx="7000876" cy="1382552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4400" dirty="0">
                <a:solidFill>
                  <a:schemeClr val="bg1"/>
                </a:solidFill>
                <a:latin typeface="+mj-ea"/>
              </a:rPr>
              <a:t>美安</a:t>
            </a:r>
            <a:r>
              <a:rPr lang="en-US" altLang="zh-TW" sz="4400" dirty="0" smtClean="0">
                <a:solidFill>
                  <a:schemeClr val="bg1"/>
                </a:solidFill>
                <a:latin typeface="+mj-ea"/>
              </a:rPr>
              <a:t>OPC-3</a:t>
            </a:r>
            <a:r>
              <a:rPr lang="en-US" altLang="zh-TW" sz="4400" baseline="30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TW" sz="4400" baseline="30000" dirty="0">
                <a:solidFill>
                  <a:schemeClr val="bg1">
                    <a:lumMod val="95000"/>
                  </a:schemeClr>
                </a:solidFill>
              </a:rPr>
              <a:t>®</a:t>
            </a:r>
            <a:r>
              <a:rPr lang="en-US" altLang="zh-TW" sz="4400" baseline="30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zh-TW" altLang="en-US" sz="4400" dirty="0" smtClean="0">
                <a:solidFill>
                  <a:schemeClr val="bg1"/>
                </a:solidFill>
                <a:latin typeface="+mj-ea"/>
              </a:rPr>
              <a:t>軟糖</a:t>
            </a:r>
            <a:endParaRPr lang="en-US" sz="44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819400"/>
            <a:ext cx="6172200" cy="685800"/>
          </a:xfrm>
        </p:spPr>
        <p:txBody>
          <a:bodyPr>
            <a:normAutofit/>
          </a:bodyPr>
          <a:lstStyle/>
          <a:p>
            <a:r>
              <a:rPr lang="en-US" sz="4000" b="0" dirty="0" smtClean="0">
                <a:solidFill>
                  <a:schemeClr val="bg1"/>
                </a:solidFill>
                <a:latin typeface="+mj-ea"/>
                <a:ea typeface="+mj-ea"/>
                <a:cs typeface="Verdana" panose="020B0604030504040204" pitchFamily="34" charset="0"/>
              </a:rPr>
              <a:t>OPC-3</a:t>
            </a:r>
            <a:r>
              <a:rPr lang="en-US" altLang="zh-TW" sz="4000" baseline="30000" dirty="0">
                <a:solidFill>
                  <a:schemeClr val="bg1">
                    <a:lumMod val="95000"/>
                  </a:schemeClr>
                </a:solidFill>
              </a:rPr>
              <a:t> ®</a:t>
            </a:r>
            <a:r>
              <a:rPr lang="en-US" sz="4000" b="0" dirty="0" smtClean="0">
                <a:solidFill>
                  <a:schemeClr val="bg1"/>
                </a:solidFill>
                <a:latin typeface="+mj-ea"/>
                <a:ea typeface="+mj-ea"/>
                <a:cs typeface="Verdana" panose="020B0604030504040204" pitchFamily="34" charset="0"/>
              </a:rPr>
              <a:t> Chews</a:t>
            </a:r>
            <a:endParaRPr lang="en-US" sz="4000" b="0" dirty="0">
              <a:solidFill>
                <a:schemeClr val="bg1"/>
              </a:solidFill>
              <a:latin typeface="+mj-ea"/>
              <a:ea typeface="+mj-ea"/>
              <a:cs typeface="Verdana" panose="020B0604030504040204" pitchFamily="34" charset="0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733800" y="6076008"/>
            <a:ext cx="3810000" cy="609641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80000"/>
              </a:lnSpc>
              <a:spcAft>
                <a:spcPts val="0"/>
              </a:spcAft>
              <a:buClr>
                <a:srgbClr val="4F81BD"/>
              </a:buClr>
              <a:buFontTx/>
              <a:buNone/>
              <a:defRPr/>
            </a:pPr>
            <a:r>
              <a:rPr lang="zh-TW" altLang="en-US" sz="1800" baseline="30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©</a:t>
            </a:r>
            <a:r>
              <a:rPr lang="zh-TW" altLang="en-US" sz="1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</a:t>
            </a:r>
            <a:r>
              <a:rPr lang="en-US" altLang="zh-TW" sz="1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2015 </a:t>
            </a:r>
            <a:r>
              <a:rPr lang="zh-CN" altLang="en-US" sz="1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美安</a:t>
            </a:r>
            <a:r>
              <a:rPr lang="zh-TW" altLang="en-US" sz="1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台</a:t>
            </a:r>
            <a:r>
              <a:rPr lang="zh-CN" altLang="en-US" sz="1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灣公司版權所有</a:t>
            </a:r>
            <a:endParaRPr lang="en-US" altLang="zh-CN" sz="18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0" indent="0" algn="ctr" fontAlgn="auto">
              <a:lnSpc>
                <a:spcPct val="80000"/>
              </a:lnSpc>
              <a:spcAft>
                <a:spcPts val="0"/>
              </a:spcAft>
              <a:buClr>
                <a:srgbClr val="4F81BD"/>
              </a:buClr>
              <a:buFontTx/>
              <a:buNone/>
              <a:defRPr/>
            </a:pPr>
            <a:r>
              <a:rPr lang="zh-TW" altLang="en-US" sz="1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僅</a:t>
            </a:r>
            <a:r>
              <a:rPr lang="zh-TW" altLang="en-US" sz="1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供內部教育訓練使用</a:t>
            </a:r>
            <a:endParaRPr lang="en-US" altLang="zh-TW" sz="18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0" indent="0" algn="ctr" fontAlgn="auto">
              <a:lnSpc>
                <a:spcPct val="80000"/>
              </a:lnSpc>
              <a:spcAft>
                <a:spcPts val="0"/>
              </a:spcAft>
              <a:buClr>
                <a:srgbClr val="4F81BD"/>
              </a:buClr>
              <a:buFontTx/>
              <a:buNone/>
              <a:defRPr/>
            </a:pPr>
            <a:endParaRPr lang="zh-TW" altLang="en-US" sz="1800" dirty="0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27432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Picture 7" descr="markettaiwan-1354515724_600.jpg"/>
          <p:cNvPicPr>
            <a:picLocks noChangeAspect="1"/>
          </p:cNvPicPr>
          <p:nvPr/>
        </p:nvPicPr>
        <p:blipFill>
          <a:blip r:embed="rId2" cstate="print"/>
          <a:srcRect l="1304" t="27391" b="30870"/>
          <a:stretch>
            <a:fillRect/>
          </a:stretch>
        </p:blipFill>
        <p:spPr>
          <a:xfrm>
            <a:off x="609600" y="685800"/>
            <a:ext cx="1524000" cy="6445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0" y="3028049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90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846320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+mn-ea"/>
              </a:rPr>
              <a:t>全世界軟糖市場在</a:t>
            </a:r>
            <a:r>
              <a:rPr lang="en-US" altLang="zh-TW" sz="3200" dirty="0" smtClean="0">
                <a:latin typeface="+mn-ea"/>
              </a:rPr>
              <a:t>2017</a:t>
            </a:r>
            <a:r>
              <a:rPr lang="zh-TW" altLang="en-US" sz="3200" dirty="0" smtClean="0">
                <a:latin typeface="+mn-ea"/>
              </a:rPr>
              <a:t>年預計達到</a:t>
            </a:r>
            <a:r>
              <a:rPr lang="en-US" altLang="zh-TW" sz="3200" dirty="0" smtClean="0">
                <a:latin typeface="+mn-ea"/>
              </a:rPr>
              <a:t>10</a:t>
            </a:r>
            <a:r>
              <a:rPr lang="zh-TW" altLang="en-US" sz="3200" dirty="0" smtClean="0">
                <a:latin typeface="+mn-ea"/>
              </a:rPr>
              <a:t>億美元，機能性軟糖的需求日益增加</a:t>
            </a:r>
            <a:r>
              <a:rPr lang="en-US" altLang="zh-TW" sz="3200" dirty="0">
                <a:latin typeface="+mn-ea"/>
              </a:rPr>
              <a:t>(</a:t>
            </a:r>
            <a:r>
              <a:rPr lang="en-US" altLang="ja-JP" sz="3200" dirty="0" smtClean="0">
                <a:latin typeface="+mn-ea"/>
              </a:rPr>
              <a:t>Nitta Gelatin,2015)</a:t>
            </a:r>
          </a:p>
          <a:p>
            <a:pPr marL="0" indent="0">
              <a:buNone/>
            </a:pPr>
            <a:endParaRPr lang="en-US" altLang="ja-JP" sz="3200" dirty="0" smtClean="0">
              <a:latin typeface="+mn-ea"/>
            </a:endParaRPr>
          </a:p>
          <a:p>
            <a:r>
              <a:rPr lang="zh-TW" altLang="en-US" sz="3200" dirty="0" smtClean="0">
                <a:latin typeface="+mn-ea"/>
              </a:rPr>
              <a:t>美國一年間成人營養補助軟糖營業額成長約</a:t>
            </a:r>
            <a:r>
              <a:rPr lang="en-US" altLang="zh-TW" sz="3200" dirty="0">
                <a:latin typeface="+mn-ea"/>
              </a:rPr>
              <a:t>21%(January 9, </a:t>
            </a:r>
            <a:r>
              <a:rPr lang="en-US" altLang="zh-TW" sz="3200" dirty="0" smtClean="0">
                <a:latin typeface="+mn-ea"/>
              </a:rPr>
              <a:t>2014. DSN Drug Store News)</a:t>
            </a:r>
          </a:p>
          <a:p>
            <a:endParaRPr lang="zh-TW" altLang="en-US" sz="32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33400" y="453479"/>
            <a:ext cx="63914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市場新</a:t>
            </a:r>
            <a:r>
              <a:rPr lang="zh-TW" altLang="en-US" sz="44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趨勢～機能性軟糖</a:t>
            </a:r>
            <a:endParaRPr lang="zh-TW" altLang="en-US" sz="44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7551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7875130" cy="4846320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latin typeface="+mj-ea"/>
                <a:ea typeface="+mj-ea"/>
              </a:rPr>
              <a:t>松樹皮萃取物（碧容健</a:t>
            </a:r>
            <a:r>
              <a:rPr lang="en-US" altLang="zh-TW" sz="3200" baseline="30000" dirty="0">
                <a:latin typeface="+mj-ea"/>
                <a:ea typeface="+mj-ea"/>
              </a:rPr>
              <a:t>®</a:t>
            </a:r>
            <a:r>
              <a:rPr lang="zh-TW" altLang="en-US" sz="3200" dirty="0">
                <a:latin typeface="+mn-ea"/>
              </a:rPr>
              <a:t>，</a:t>
            </a:r>
            <a:r>
              <a:rPr lang="en-US" altLang="zh-TW" sz="3200" dirty="0" err="1">
                <a:latin typeface="+mn-ea"/>
              </a:rPr>
              <a:t>Pycnogenol</a:t>
            </a:r>
            <a:r>
              <a:rPr lang="en-US" altLang="zh-TW" sz="3200" baseline="30000" dirty="0">
                <a:latin typeface="+mn-ea"/>
              </a:rPr>
              <a:t>®</a:t>
            </a:r>
            <a:r>
              <a:rPr lang="zh-TW" altLang="en-US" sz="3200" dirty="0">
                <a:latin typeface="+mj-ea"/>
                <a:ea typeface="+mj-ea"/>
              </a:rPr>
              <a:t>）</a:t>
            </a:r>
            <a:r>
              <a:rPr lang="en-US" altLang="zh-TW" sz="3200" dirty="0">
                <a:latin typeface="+mj-ea"/>
                <a:ea typeface="+mj-ea"/>
              </a:rPr>
              <a:t>25</a:t>
            </a:r>
            <a:r>
              <a:rPr lang="zh-TW" altLang="en-US" sz="3200" dirty="0">
                <a:latin typeface="+mj-ea"/>
                <a:ea typeface="+mj-ea"/>
              </a:rPr>
              <a:t>毫克</a:t>
            </a:r>
          </a:p>
          <a:p>
            <a:r>
              <a:rPr lang="zh-TW" altLang="en-US" sz="3200" dirty="0" smtClean="0">
                <a:latin typeface="+mj-ea"/>
                <a:ea typeface="+mj-ea"/>
              </a:rPr>
              <a:t>葡萄</a:t>
            </a:r>
            <a:r>
              <a:rPr lang="zh-TW" altLang="en-US" sz="3200" dirty="0">
                <a:latin typeface="+mj-ea"/>
                <a:ea typeface="+mj-ea"/>
              </a:rPr>
              <a:t>籽萃取物 </a:t>
            </a:r>
            <a:r>
              <a:rPr lang="en-US" altLang="zh-TW" sz="3200" dirty="0" smtClean="0">
                <a:latin typeface="+mj-ea"/>
                <a:ea typeface="+mj-ea"/>
              </a:rPr>
              <a:t>25</a:t>
            </a:r>
            <a:r>
              <a:rPr lang="zh-TW" altLang="en-US" sz="3200" dirty="0" smtClean="0">
                <a:latin typeface="+mj-ea"/>
                <a:ea typeface="+mj-ea"/>
              </a:rPr>
              <a:t>毫克</a:t>
            </a:r>
            <a:endParaRPr lang="zh-TW" altLang="en-US" sz="3200" dirty="0">
              <a:latin typeface="+mj-ea"/>
              <a:ea typeface="+mj-ea"/>
            </a:endParaRPr>
          </a:p>
          <a:p>
            <a:r>
              <a:rPr lang="zh-TW" altLang="en-US" sz="3200" dirty="0">
                <a:latin typeface="+mj-ea"/>
                <a:ea typeface="+mj-ea"/>
              </a:rPr>
              <a:t>紅酒萃取</a:t>
            </a:r>
            <a:r>
              <a:rPr lang="zh-TW" altLang="en-US" sz="3200" dirty="0" smtClean="0">
                <a:latin typeface="+mj-ea"/>
                <a:ea typeface="+mj-ea"/>
              </a:rPr>
              <a:t>物 </a:t>
            </a:r>
            <a:r>
              <a:rPr lang="en-US" altLang="zh-TW" sz="3200" dirty="0" smtClean="0">
                <a:latin typeface="+mj-ea"/>
                <a:ea typeface="+mj-ea"/>
              </a:rPr>
              <a:t>25</a:t>
            </a:r>
            <a:r>
              <a:rPr lang="zh-TW" altLang="en-US" sz="3200" dirty="0">
                <a:latin typeface="+mj-ea"/>
                <a:ea typeface="+mj-ea"/>
              </a:rPr>
              <a:t>毫克</a:t>
            </a:r>
          </a:p>
          <a:p>
            <a:r>
              <a:rPr lang="zh-TW" altLang="en-US" sz="3200" dirty="0" smtClean="0">
                <a:latin typeface="+mj-ea"/>
                <a:ea typeface="+mj-ea"/>
              </a:rPr>
              <a:t>山桑</a:t>
            </a:r>
            <a:r>
              <a:rPr lang="zh-TW" altLang="en-US" sz="3200" dirty="0">
                <a:latin typeface="+mj-ea"/>
                <a:ea typeface="+mj-ea"/>
              </a:rPr>
              <a:t>果</a:t>
            </a:r>
            <a:r>
              <a:rPr lang="zh-TW" altLang="en-US" sz="3200" dirty="0" smtClean="0">
                <a:latin typeface="+mj-ea"/>
                <a:ea typeface="+mj-ea"/>
              </a:rPr>
              <a:t>萃取物 </a:t>
            </a:r>
            <a:r>
              <a:rPr lang="en-US" altLang="zh-TW" sz="3200" dirty="0" smtClean="0">
                <a:latin typeface="+mj-ea"/>
                <a:ea typeface="+mj-ea"/>
              </a:rPr>
              <a:t>25</a:t>
            </a:r>
            <a:r>
              <a:rPr lang="zh-TW" altLang="en-US" sz="3200" dirty="0" smtClean="0">
                <a:latin typeface="+mj-ea"/>
                <a:ea typeface="+mj-ea"/>
              </a:rPr>
              <a:t>毫克</a:t>
            </a:r>
            <a:endParaRPr lang="zh-TW" altLang="en-US" sz="3200" dirty="0">
              <a:latin typeface="+mj-ea"/>
              <a:ea typeface="+mj-ea"/>
            </a:endParaRPr>
          </a:p>
          <a:p>
            <a:r>
              <a:rPr lang="zh-TW" altLang="en-US" sz="3200" dirty="0">
                <a:latin typeface="+mj-ea"/>
                <a:ea typeface="+mj-ea"/>
              </a:rPr>
              <a:t>柑橘生物類黃</a:t>
            </a:r>
            <a:r>
              <a:rPr lang="zh-TW" altLang="en-US" sz="3200" dirty="0" smtClean="0">
                <a:latin typeface="+mj-ea"/>
                <a:ea typeface="+mj-ea"/>
              </a:rPr>
              <a:t>酮 </a:t>
            </a:r>
            <a:r>
              <a:rPr lang="en-US" altLang="zh-TW" sz="3200" dirty="0" smtClean="0">
                <a:latin typeface="+mj-ea"/>
                <a:ea typeface="+mj-ea"/>
              </a:rPr>
              <a:t>25</a:t>
            </a:r>
            <a:r>
              <a:rPr lang="zh-TW" altLang="en-US" sz="3200" dirty="0" smtClean="0">
                <a:latin typeface="+mj-ea"/>
                <a:ea typeface="+mj-ea"/>
              </a:rPr>
              <a:t>毫克</a:t>
            </a:r>
            <a:endParaRPr lang="zh-TW" altLang="en-US" sz="32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sz="2800" dirty="0" smtClean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碧</a:t>
            </a:r>
            <a:r>
              <a:rPr lang="zh-TW" altLang="en-US" sz="2000" dirty="0"/>
              <a:t>容健 </a:t>
            </a:r>
            <a:r>
              <a:rPr lang="en-US" altLang="zh-TW" sz="2000" baseline="30000" dirty="0"/>
              <a:t>®</a:t>
            </a:r>
            <a:r>
              <a:rPr lang="zh-TW" altLang="en-US" sz="2000" dirty="0"/>
              <a:t>為賀發研究機構</a:t>
            </a:r>
            <a:r>
              <a:rPr lang="en-US" altLang="zh-TW" sz="2000" dirty="0"/>
              <a:t>(</a:t>
            </a:r>
            <a:r>
              <a:rPr lang="en-US" altLang="zh-TW" sz="2000" dirty="0" err="1"/>
              <a:t>Horphag</a:t>
            </a:r>
            <a:r>
              <a:rPr lang="en-US" altLang="zh-TW" sz="2000" dirty="0"/>
              <a:t> Research Ltd.)</a:t>
            </a:r>
            <a:r>
              <a:rPr lang="zh-TW" altLang="en-US" sz="2000" dirty="0"/>
              <a:t>的註冊商標，使用此産品</a:t>
            </a:r>
            <a:r>
              <a:rPr lang="zh-TW" altLang="en-US" sz="2000" dirty="0" smtClean="0"/>
              <a:t>受</a:t>
            </a:r>
            <a:r>
              <a:rPr lang="zh-TW" altLang="en-US" sz="2000" dirty="0"/>
              <a:t>一個或多</a:t>
            </a:r>
            <a:r>
              <a:rPr lang="zh-TW" altLang="en-US" sz="2000" dirty="0" smtClean="0"/>
              <a:t>個美國</a:t>
            </a:r>
            <a:r>
              <a:rPr lang="zh-TW" altLang="en-US" sz="2000" dirty="0"/>
              <a:t>專利和其他國際專利的保護。</a:t>
            </a:r>
            <a:endParaRPr lang="en-US" altLang="zh-TW" sz="2000" dirty="0"/>
          </a:p>
          <a:p>
            <a:endParaRPr lang="zh-TW" altLang="en-US" dirty="0"/>
          </a:p>
          <a:p>
            <a:endParaRPr kumimoji="0" lang="zh-TW" altLang="en-US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buFontTx/>
              <a:buNone/>
            </a:pPr>
            <a:endParaRPr lang="zh-TW" altLang="en-US" dirty="0" smtClean="0">
              <a:effectLst/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33400" y="453479"/>
            <a:ext cx="779893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美安</a:t>
            </a:r>
            <a:r>
              <a:rPr lang="en-US" altLang="zh-TW" sz="44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OPC-3</a:t>
            </a:r>
            <a:r>
              <a:rPr lang="en-US" altLang="zh-TW" sz="4400" baseline="30000" dirty="0"/>
              <a:t> </a:t>
            </a:r>
            <a:r>
              <a:rPr lang="en-US" altLang="zh-TW" sz="4400" baseline="30000" dirty="0" smtClean="0">
                <a:solidFill>
                  <a:schemeClr val="accent2">
                    <a:lumMod val="75000"/>
                  </a:schemeClr>
                </a:solidFill>
              </a:rPr>
              <a:t>®</a:t>
            </a:r>
            <a:r>
              <a:rPr lang="zh-TW" altLang="en-US" sz="44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軟糖</a:t>
            </a:r>
            <a:r>
              <a:rPr lang="en-US" altLang="zh-TW" sz="44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(1</a:t>
            </a:r>
            <a:r>
              <a:rPr lang="zh-TW" altLang="en-US" sz="44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顆等於</a:t>
            </a:r>
            <a:r>
              <a:rPr lang="en-US" altLang="zh-TW" sz="44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</a:t>
            </a:r>
            <a:r>
              <a:rPr lang="zh-TW" altLang="en-US" sz="44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蓋</a:t>
            </a:r>
            <a:endParaRPr lang="en-US" altLang="zh-TW" sz="4400" b="1" dirty="0" smtClean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r>
              <a:rPr lang="en-US" altLang="zh-TW" sz="44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OPC-3</a:t>
            </a:r>
            <a:r>
              <a:rPr lang="en-US" altLang="zh-TW" sz="4400" baseline="30000" dirty="0" smtClean="0">
                <a:solidFill>
                  <a:schemeClr val="accent2">
                    <a:lumMod val="75000"/>
                  </a:schemeClr>
                </a:solidFill>
              </a:rPr>
              <a:t> ®</a:t>
            </a:r>
            <a:r>
              <a:rPr lang="zh-TW" altLang="en-US" sz="44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精華粉末</a:t>
            </a:r>
            <a:r>
              <a:rPr lang="en-US" altLang="zh-TW" sz="44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)</a:t>
            </a:r>
            <a:endParaRPr lang="zh-TW" altLang="en-US" sz="44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2531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876984"/>
          </a:xfrm>
        </p:spPr>
        <p:txBody>
          <a:bodyPr>
            <a:noAutofit/>
          </a:bodyPr>
          <a:lstStyle/>
          <a:p>
            <a:r>
              <a:rPr lang="zh-TW" altLang="en-US" sz="3200" dirty="0" smtClean="0"/>
              <a:t>松樹皮萃</a:t>
            </a:r>
            <a:r>
              <a:rPr lang="zh-TW" altLang="en-US" sz="3200" dirty="0"/>
              <a:t>取物、葡萄籽萃取物及紅酒萃取物是</a:t>
            </a:r>
            <a:r>
              <a:rPr lang="en-US" sz="3200" dirty="0">
                <a:latin typeface="+mj-ea"/>
                <a:ea typeface="+mj-ea"/>
              </a:rPr>
              <a:t>OPC</a:t>
            </a:r>
            <a:r>
              <a:rPr lang="zh-TW" altLang="en-US" sz="3200" dirty="0">
                <a:latin typeface="+mj-ea"/>
                <a:ea typeface="+mj-ea"/>
              </a:rPr>
              <a:t>（</a:t>
            </a:r>
            <a:r>
              <a:rPr lang="en-US" sz="3200" dirty="0" err="1">
                <a:latin typeface="+mj-ea"/>
                <a:ea typeface="+mj-ea"/>
              </a:rPr>
              <a:t>oligomeric</a:t>
            </a:r>
            <a:r>
              <a:rPr lang="en-US" sz="3200" dirty="0">
                <a:latin typeface="+mj-ea"/>
                <a:ea typeface="+mj-ea"/>
              </a:rPr>
              <a:t> </a:t>
            </a:r>
            <a:r>
              <a:rPr lang="en-US" sz="3200" dirty="0" err="1">
                <a:latin typeface="+mj-ea"/>
                <a:ea typeface="+mj-ea"/>
              </a:rPr>
              <a:t>Proanthocyanidins</a:t>
            </a:r>
            <a:r>
              <a:rPr lang="zh-TW" altLang="en-US" sz="3200" dirty="0">
                <a:latin typeface="+mj-ea"/>
                <a:ea typeface="+mj-ea"/>
              </a:rPr>
              <a:t>，</a:t>
            </a:r>
            <a:r>
              <a:rPr lang="zh-TW" altLang="en-US" sz="3200" dirty="0" smtClean="0"/>
              <a:t>原花青素）</a:t>
            </a:r>
            <a:r>
              <a:rPr lang="zh-TW" altLang="en-US" sz="3200" dirty="0"/>
              <a:t>的來源</a:t>
            </a:r>
            <a:r>
              <a:rPr lang="zh-TW" altLang="en-US" sz="3200" dirty="0" smtClean="0"/>
              <a:t>。</a:t>
            </a:r>
            <a:endParaRPr lang="en-US" altLang="zh-TW" sz="3200" dirty="0"/>
          </a:p>
          <a:p>
            <a:r>
              <a:rPr lang="en-US" sz="3200" dirty="0"/>
              <a:t>OPC</a:t>
            </a:r>
            <a:r>
              <a:rPr lang="zh-TW" altLang="en-US" sz="3200" dirty="0"/>
              <a:t>可以有助維持健康</a:t>
            </a:r>
            <a:r>
              <a:rPr lang="zh-TW" altLang="en-US" sz="3200" dirty="0" smtClean="0"/>
              <a:t>。</a:t>
            </a:r>
            <a:endParaRPr lang="en-US" sz="3200" dirty="0"/>
          </a:p>
          <a:p>
            <a:r>
              <a:rPr lang="zh-TW" altLang="en-US" sz="3200" dirty="0"/>
              <a:t>使用天然的香料、色素以及甜味劑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r>
              <a:rPr lang="zh-TW" altLang="en-US" sz="3200" dirty="0" smtClean="0"/>
              <a:t>單一包裝，方便攜帶</a:t>
            </a:r>
            <a:endParaRPr lang="en-US" altLang="zh-TW" sz="3200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3400" y="453479"/>
            <a:ext cx="62889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>
                <a:solidFill>
                  <a:schemeClr val="accent2">
                    <a:lumMod val="75000"/>
                  </a:schemeClr>
                </a:solidFill>
                <a:latin typeface="+mj-ea"/>
              </a:rPr>
              <a:t>美安</a:t>
            </a:r>
            <a:r>
              <a:rPr lang="en-US" altLang="zh-TW" sz="4400" b="1" dirty="0">
                <a:solidFill>
                  <a:schemeClr val="accent2">
                    <a:lumMod val="75000"/>
                  </a:schemeClr>
                </a:solidFill>
                <a:latin typeface="+mj-ea"/>
              </a:rPr>
              <a:t>OPC-3</a:t>
            </a:r>
            <a:r>
              <a:rPr lang="en-US" altLang="zh-TW" sz="4400" baseline="30000" dirty="0"/>
              <a:t> </a:t>
            </a:r>
            <a:r>
              <a:rPr lang="en-US" altLang="zh-TW" sz="4400" baseline="30000" dirty="0" smtClean="0">
                <a:solidFill>
                  <a:schemeClr val="accent2">
                    <a:lumMod val="75000"/>
                  </a:schemeClr>
                </a:solidFill>
              </a:rPr>
              <a:t>®</a:t>
            </a:r>
            <a:r>
              <a:rPr lang="zh-TW" altLang="en-US" sz="44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軟糖的優勢</a:t>
            </a:r>
            <a:endParaRPr lang="zh-TW" altLang="en-US" sz="44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1469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00200"/>
            <a:ext cx="7467600" cy="4362450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solidFill>
                  <a:srgbClr val="000000"/>
                </a:solidFill>
                <a:latin typeface="+mn-ea"/>
              </a:rPr>
              <a:t>松樹皮萃取物</a:t>
            </a:r>
            <a:r>
              <a:rPr lang="zh-CN" altLang="en-US" sz="2800" b="1" dirty="0" smtClean="0">
                <a:solidFill>
                  <a:srgbClr val="000000"/>
                </a:solidFill>
                <a:latin typeface="+mn-ea"/>
              </a:rPr>
              <a:t>（</a:t>
            </a:r>
            <a:r>
              <a:rPr lang="zh-TW" altLang="en-US" sz="2800" dirty="0">
                <a:solidFill>
                  <a:srgbClr val="000000"/>
                </a:solidFill>
                <a:latin typeface="+mn-ea"/>
              </a:rPr>
              <a:t>碧</a:t>
            </a:r>
            <a:r>
              <a:rPr lang="zh-TW" altLang="en-US" sz="2800" b="1" dirty="0" smtClean="0">
                <a:solidFill>
                  <a:srgbClr val="000000"/>
                </a:solidFill>
                <a:latin typeface="+mn-ea"/>
              </a:rPr>
              <a:t>容</a:t>
            </a:r>
            <a:r>
              <a:rPr lang="zh-TW" altLang="en-US" sz="2800" b="1" dirty="0">
                <a:solidFill>
                  <a:srgbClr val="000000"/>
                </a:solidFill>
                <a:latin typeface="+mn-ea"/>
              </a:rPr>
              <a:t>健</a:t>
            </a:r>
            <a:r>
              <a:rPr lang="en-US" altLang="zh-TW" sz="2800" b="1" baseline="30000" dirty="0">
                <a:solidFill>
                  <a:srgbClr val="000000"/>
                </a:solidFill>
                <a:latin typeface="+mn-ea"/>
              </a:rPr>
              <a:t>® </a:t>
            </a:r>
            <a:r>
              <a:rPr lang="zh-TW" altLang="en-US" sz="2800" b="1" dirty="0">
                <a:solidFill>
                  <a:srgbClr val="000000"/>
                </a:solidFill>
                <a:latin typeface="+mn-ea"/>
              </a:rPr>
              <a:t>）</a:t>
            </a:r>
            <a:endParaRPr lang="en-US" altLang="zh-TW" sz="2800" b="1" dirty="0">
              <a:solidFill>
                <a:srgbClr val="000000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000000"/>
                </a:solidFill>
                <a:latin typeface="+mn-ea"/>
              </a:rPr>
              <a:t>碧容健</a:t>
            </a:r>
            <a:r>
              <a:rPr lang="en-US" altLang="zh-TW" sz="2400" baseline="30000" dirty="0">
                <a:solidFill>
                  <a:srgbClr val="000000"/>
                </a:solidFill>
                <a:latin typeface="+mn-ea"/>
              </a:rPr>
              <a:t>®</a:t>
            </a:r>
            <a:r>
              <a:rPr lang="en-US" altLang="zh-TW" sz="2400" dirty="0">
                <a:solidFill>
                  <a:srgbClr val="000000"/>
                </a:solidFill>
                <a:latin typeface="+mn-ea"/>
              </a:rPr>
              <a:t>(</a:t>
            </a:r>
            <a:r>
              <a:rPr lang="en-US" altLang="zh-TW" sz="2400" dirty="0" err="1">
                <a:solidFill>
                  <a:srgbClr val="000000"/>
                </a:solidFill>
                <a:latin typeface="+mn-ea"/>
              </a:rPr>
              <a:t>Pycnogenol</a:t>
            </a:r>
            <a:r>
              <a:rPr lang="en-US" altLang="zh-TW" sz="2400" baseline="30000" dirty="0">
                <a:solidFill>
                  <a:srgbClr val="000000"/>
                </a:solidFill>
                <a:latin typeface="+mn-ea"/>
              </a:rPr>
              <a:t>®</a:t>
            </a:r>
            <a:r>
              <a:rPr lang="en-US" altLang="zh-TW" sz="2400" dirty="0">
                <a:solidFill>
                  <a:srgbClr val="000000"/>
                </a:solidFill>
                <a:latin typeface="+mn-ea"/>
              </a:rPr>
              <a:t>)</a:t>
            </a:r>
            <a:r>
              <a:rPr lang="zh-TW" altLang="en-US" sz="2400" dirty="0">
                <a:solidFill>
                  <a:srgbClr val="000000"/>
                </a:solidFill>
                <a:latin typeface="+mn-ea"/>
              </a:rPr>
              <a:t>是由海岸松樹皮提取的天然植物萃取物。松樹皮萃取物是原花青素、生物類黃酮及有機酸的組合</a:t>
            </a:r>
            <a:r>
              <a:rPr lang="zh-TW" altLang="en-US" sz="2800" dirty="0" smtClean="0">
                <a:solidFill>
                  <a:srgbClr val="000000"/>
                </a:solidFill>
                <a:latin typeface="+mn-ea"/>
              </a:rPr>
              <a:t>。</a:t>
            </a:r>
            <a:endParaRPr lang="en-US" altLang="zh-TW" sz="2800" dirty="0" smtClean="0">
              <a:solidFill>
                <a:srgbClr val="000000"/>
              </a:solidFill>
              <a:latin typeface="+mn-ea"/>
            </a:endParaRPr>
          </a:p>
          <a:p>
            <a:r>
              <a:rPr lang="zh-TW" altLang="en-US" sz="2800" b="1" dirty="0" smtClean="0">
                <a:latin typeface="+mn-ea"/>
              </a:rPr>
              <a:t>葡萄</a:t>
            </a:r>
            <a:r>
              <a:rPr lang="zh-TW" altLang="en-US" sz="2800" b="1" dirty="0">
                <a:latin typeface="+mn-ea"/>
              </a:rPr>
              <a:t>籽萃取</a:t>
            </a:r>
            <a:r>
              <a:rPr lang="zh-TW" altLang="en-US" sz="2800" b="1" dirty="0" smtClean="0">
                <a:latin typeface="+mn-ea"/>
              </a:rPr>
              <a:t>物</a:t>
            </a:r>
            <a:endParaRPr lang="en-US" altLang="zh-TW" sz="2800" b="1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2400" dirty="0" smtClean="0">
                <a:solidFill>
                  <a:srgbClr val="000000"/>
                </a:solidFill>
                <a:latin typeface="+mn-ea"/>
              </a:rPr>
              <a:t>葡</a:t>
            </a:r>
            <a:r>
              <a:rPr lang="zh-TW" altLang="en-US" sz="2400" dirty="0">
                <a:solidFill>
                  <a:srgbClr val="000000"/>
                </a:solidFill>
                <a:latin typeface="+mn-ea"/>
              </a:rPr>
              <a:t>萄籽萃取物主要提取自紅葡萄（非白葡萄）的籽，</a:t>
            </a:r>
            <a:r>
              <a:rPr lang="zh-TW" altLang="en-US" sz="2400" dirty="0" smtClean="0">
                <a:solidFill>
                  <a:srgbClr val="000000"/>
                </a:solidFill>
                <a:latin typeface="+mn-ea"/>
              </a:rPr>
              <a:t>它含有稱為</a:t>
            </a:r>
            <a:r>
              <a:rPr lang="zh-TW" altLang="en-US" sz="2400" dirty="0">
                <a:solidFill>
                  <a:srgbClr val="000000"/>
                </a:solidFill>
                <a:latin typeface="+mn-ea"/>
              </a:rPr>
              <a:t>原花青素</a:t>
            </a:r>
            <a:r>
              <a:rPr lang="en-US" sz="2400" dirty="0">
                <a:solidFill>
                  <a:srgbClr val="000000"/>
                </a:solidFill>
                <a:latin typeface="+mn-ea"/>
              </a:rPr>
              <a:t>(OPC)</a:t>
            </a:r>
            <a:r>
              <a:rPr lang="zh-TW" altLang="en-US" sz="2400" dirty="0">
                <a:solidFill>
                  <a:srgbClr val="000000"/>
                </a:solidFill>
                <a:latin typeface="+mn-ea"/>
              </a:rPr>
              <a:t>的化合物。葡萄籽萃取物還擁有豐富的多酚類</a:t>
            </a:r>
            <a:r>
              <a:rPr lang="zh-TW" altLang="en-US" sz="2400" dirty="0" smtClean="0">
                <a:solidFill>
                  <a:srgbClr val="000000"/>
                </a:solidFill>
                <a:latin typeface="+mn-ea"/>
              </a:rPr>
              <a:t>。</a:t>
            </a:r>
            <a:endParaRPr lang="en-US" altLang="zh-TW" sz="2400" dirty="0" smtClean="0">
              <a:solidFill>
                <a:srgbClr val="000000"/>
              </a:solidFill>
              <a:latin typeface="+mn-ea"/>
            </a:endParaRPr>
          </a:p>
          <a:p>
            <a:r>
              <a:rPr lang="zh-TW" altLang="en-US" sz="2800" b="1" dirty="0" smtClean="0">
                <a:latin typeface="+mn-ea"/>
              </a:rPr>
              <a:t>紅</a:t>
            </a:r>
            <a:r>
              <a:rPr lang="zh-TW" altLang="en-US" sz="2800" b="1" dirty="0">
                <a:latin typeface="+mn-ea"/>
              </a:rPr>
              <a:t>酒萃取物</a:t>
            </a:r>
            <a:endParaRPr lang="en-US" altLang="zh-TW" sz="2800" b="1" dirty="0">
              <a:latin typeface="+mn-ea"/>
            </a:endParaRPr>
          </a:p>
          <a:p>
            <a:pPr marL="0" indent="0">
              <a:buFont typeface="Wingdings 2"/>
              <a:buNone/>
            </a:pPr>
            <a:r>
              <a:rPr lang="zh-TW" altLang="en-US" sz="2400" dirty="0">
                <a:solidFill>
                  <a:srgbClr val="000000"/>
                </a:solidFill>
                <a:latin typeface="+mn-ea"/>
              </a:rPr>
              <a:t>紅酒萃取物是存在於葡萄藤、根、籽及莖。</a:t>
            </a:r>
            <a:endParaRPr lang="en-US" altLang="zh-TW" sz="2400" dirty="0">
              <a:solidFill>
                <a:srgbClr val="00000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sz="240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5" name="Rectangle 2"/>
          <p:cNvSpPr/>
          <p:nvPr/>
        </p:nvSpPr>
        <p:spPr>
          <a:xfrm>
            <a:off x="538162" y="6336268"/>
            <a:ext cx="701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rgbClr val="000000"/>
                </a:solidFill>
              </a:rPr>
              <a:t>碧容健</a:t>
            </a:r>
            <a:r>
              <a:rPr lang="en-US" baseline="30000" dirty="0">
                <a:solidFill>
                  <a:srgbClr val="000000"/>
                </a:solidFill>
              </a:rPr>
              <a:t>®</a:t>
            </a:r>
            <a:r>
              <a:rPr lang="zh-TW" altLang="en-US" dirty="0">
                <a:solidFill>
                  <a:srgbClr val="000000"/>
                </a:solidFill>
              </a:rPr>
              <a:t>為賀發研究機構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000000"/>
                </a:solidFill>
              </a:rPr>
              <a:t>Horphag</a:t>
            </a:r>
            <a:r>
              <a:rPr lang="en-US" dirty="0">
                <a:solidFill>
                  <a:srgbClr val="000000"/>
                </a:solidFill>
              </a:rPr>
              <a:t> Research Ltd.)</a:t>
            </a:r>
            <a:r>
              <a:rPr lang="zh-TW" altLang="en-US" dirty="0">
                <a:solidFill>
                  <a:srgbClr val="000000"/>
                </a:solidFill>
              </a:rPr>
              <a:t>的商標。</a:t>
            </a:r>
            <a:endParaRPr lang="en-US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33400" y="453479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主要成分</a:t>
            </a:r>
            <a:endParaRPr lang="zh-TW" altLang="en-US" sz="44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830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76400"/>
            <a:ext cx="7467600" cy="4362450"/>
          </a:xfrm>
        </p:spPr>
        <p:txBody>
          <a:bodyPr>
            <a:noAutofit/>
          </a:bodyPr>
          <a:lstStyle/>
          <a:p>
            <a:r>
              <a:rPr lang="zh-TW" altLang="en-US" sz="2800" b="1" dirty="0" smtClean="0">
                <a:solidFill>
                  <a:srgbClr val="000000"/>
                </a:solidFill>
                <a:latin typeface="+mn-ea"/>
              </a:rPr>
              <a:t>山</a:t>
            </a:r>
            <a:r>
              <a:rPr lang="zh-TW" altLang="en-US" sz="2800" b="1" dirty="0">
                <a:solidFill>
                  <a:srgbClr val="000000"/>
                </a:solidFill>
                <a:latin typeface="+mn-ea"/>
              </a:rPr>
              <a:t>桑</a:t>
            </a:r>
            <a:r>
              <a:rPr lang="zh-CN" altLang="en-US" sz="2800" b="1" dirty="0">
                <a:solidFill>
                  <a:srgbClr val="000000"/>
                </a:solidFill>
                <a:latin typeface="+mn-ea"/>
              </a:rPr>
              <a:t>果</a:t>
            </a:r>
            <a:r>
              <a:rPr lang="zh-TW" altLang="en-US" sz="2800" b="1" dirty="0">
                <a:solidFill>
                  <a:srgbClr val="000000"/>
                </a:solidFill>
                <a:latin typeface="+mn-ea"/>
              </a:rPr>
              <a:t>萃取物</a:t>
            </a:r>
            <a:endParaRPr lang="en-US" altLang="zh-TW" sz="2800" b="1" dirty="0">
              <a:solidFill>
                <a:srgbClr val="000000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000000"/>
                </a:solidFill>
                <a:latin typeface="+mn-ea"/>
              </a:rPr>
              <a:t>山桑</a:t>
            </a:r>
            <a:r>
              <a:rPr lang="zh-CN" altLang="en-US" sz="2400" dirty="0">
                <a:solidFill>
                  <a:srgbClr val="000000"/>
                </a:solidFill>
                <a:latin typeface="+mn-ea"/>
              </a:rPr>
              <a:t>果</a:t>
            </a:r>
            <a:r>
              <a:rPr lang="zh-TW" altLang="en-US" sz="2400" dirty="0">
                <a:solidFill>
                  <a:srgbClr val="000000"/>
                </a:solidFill>
                <a:latin typeface="+mn-ea"/>
              </a:rPr>
              <a:t>萃取物是提取自歐洲一種普遍的矮灌木果實，這種植物與藍莓非常近似。成熟的莓類萃取物含有稱為花青素的</a:t>
            </a:r>
            <a:r>
              <a:rPr lang="zh-CN" altLang="en-US" sz="2400" dirty="0">
                <a:solidFill>
                  <a:srgbClr val="000000"/>
                </a:solidFill>
                <a:latin typeface="+mn-ea"/>
              </a:rPr>
              <a:t>類</a:t>
            </a:r>
            <a:r>
              <a:rPr lang="zh-TW" altLang="en-US" sz="2400" dirty="0">
                <a:solidFill>
                  <a:srgbClr val="000000"/>
                </a:solidFill>
                <a:latin typeface="+mn-ea"/>
              </a:rPr>
              <a:t>黃酮色素。</a:t>
            </a:r>
            <a:endParaRPr lang="en-US" altLang="zh-TW" sz="2400" dirty="0">
              <a:solidFill>
                <a:srgbClr val="00000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sz="1600" b="1" dirty="0">
              <a:solidFill>
                <a:schemeClr val="bg2">
                  <a:lumMod val="50000"/>
                </a:schemeClr>
              </a:solidFill>
              <a:latin typeface="+mn-ea"/>
            </a:endParaRPr>
          </a:p>
          <a:p>
            <a:r>
              <a:rPr lang="zh-TW" altLang="en-US" sz="2800" b="1" dirty="0">
                <a:solidFill>
                  <a:srgbClr val="000000"/>
                </a:solidFill>
                <a:latin typeface="+mn-ea"/>
              </a:rPr>
              <a:t>柑橘生物類黃酮</a:t>
            </a:r>
            <a:endParaRPr lang="en-US" altLang="zh-TW" sz="2800" b="1" dirty="0">
              <a:solidFill>
                <a:srgbClr val="000000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000000"/>
                </a:solidFill>
                <a:latin typeface="+mn-ea"/>
              </a:rPr>
              <a:t>生物類黃酮是存在於部份植物的物質。</a:t>
            </a:r>
            <a:endParaRPr lang="en-US" altLang="zh-TW" sz="2400" dirty="0">
              <a:solidFill>
                <a:srgbClr val="00000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rgbClr val="000000"/>
                </a:solidFill>
                <a:latin typeface="+mn-ea"/>
              </a:rPr>
              <a:t/>
            </a:r>
            <a:br>
              <a:rPr lang="en-US" altLang="zh-TW" sz="2400" dirty="0">
                <a:solidFill>
                  <a:srgbClr val="000000"/>
                </a:solidFill>
                <a:latin typeface="+mn-ea"/>
              </a:rPr>
            </a:br>
            <a:endParaRPr lang="en-US" altLang="zh-TW" sz="2400" dirty="0">
              <a:solidFill>
                <a:srgbClr val="00000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sz="240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33400" y="453479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其他成分</a:t>
            </a:r>
            <a:endParaRPr lang="zh-TW" altLang="en-US" sz="44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5645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667502" cy="4721068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solidFill>
                  <a:srgbClr val="000000"/>
                </a:solidFill>
                <a:latin typeface="+mn-ea"/>
              </a:rPr>
              <a:t>什麼是</a:t>
            </a:r>
            <a:r>
              <a:rPr lang="en-US" sz="2800" b="1" dirty="0">
                <a:solidFill>
                  <a:srgbClr val="000000"/>
                </a:solidFill>
                <a:latin typeface="+mn-ea"/>
              </a:rPr>
              <a:t>OPC</a:t>
            </a:r>
            <a:r>
              <a:rPr lang="zh-TW" altLang="en-US" sz="2800" b="1" dirty="0">
                <a:solidFill>
                  <a:srgbClr val="000000"/>
                </a:solidFill>
                <a:latin typeface="+mn-ea"/>
              </a:rPr>
              <a:t>？</a:t>
            </a:r>
            <a:endParaRPr lang="en-US" sz="2800" dirty="0">
              <a:solidFill>
                <a:srgbClr val="000000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000000"/>
                </a:solidFill>
              </a:rPr>
              <a:t>美安</a:t>
            </a:r>
            <a:r>
              <a:rPr lang="en-US" sz="2400" dirty="0">
                <a:solidFill>
                  <a:srgbClr val="000000"/>
                </a:solidFill>
              </a:rPr>
              <a:t>OPC-3</a:t>
            </a:r>
            <a:r>
              <a:rPr lang="zh-TW" altLang="en-US" sz="2400" dirty="0">
                <a:solidFill>
                  <a:srgbClr val="000000"/>
                </a:solidFill>
              </a:rPr>
              <a:t>軟糖的配方含有生物類黃酮</a:t>
            </a:r>
            <a:r>
              <a:rPr lang="en-US" sz="2400" dirty="0">
                <a:solidFill>
                  <a:srgbClr val="000000"/>
                </a:solidFill>
              </a:rPr>
              <a:t> — </a:t>
            </a:r>
            <a:r>
              <a:rPr lang="zh-TW" altLang="en-US" sz="2400" dirty="0">
                <a:solidFill>
                  <a:srgbClr val="000000"/>
                </a:solidFill>
              </a:rPr>
              <a:t>植物合成物中的生物活性因子。而這些生物類黃酮的學名為原花青素低聚物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en-US" sz="2400" dirty="0" err="1">
                <a:solidFill>
                  <a:srgbClr val="000000"/>
                </a:solidFill>
              </a:rPr>
              <a:t>oligomeric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proanthocyanidins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r>
              <a:rPr lang="zh-TW" altLang="en-US" sz="2400" dirty="0">
                <a:solidFill>
                  <a:srgbClr val="000000"/>
                </a:solidFill>
              </a:rPr>
              <a:t>，也就是</a:t>
            </a:r>
            <a:r>
              <a:rPr lang="en-US" sz="2400" dirty="0">
                <a:solidFill>
                  <a:srgbClr val="000000"/>
                </a:solidFill>
              </a:rPr>
              <a:t>OPC</a:t>
            </a:r>
            <a:r>
              <a:rPr lang="zh-TW" altLang="en-US" sz="2400" dirty="0">
                <a:solidFill>
                  <a:srgbClr val="000000"/>
                </a:solidFill>
              </a:rPr>
              <a:t>。目前被廣泛研究的</a:t>
            </a:r>
            <a:r>
              <a:rPr lang="en-US" sz="2400" dirty="0">
                <a:solidFill>
                  <a:srgbClr val="000000"/>
                </a:solidFill>
              </a:rPr>
              <a:t>OPC</a:t>
            </a:r>
            <a:r>
              <a:rPr lang="zh-TW" altLang="en-US" sz="2400" dirty="0">
                <a:solidFill>
                  <a:srgbClr val="000000"/>
                </a:solidFill>
              </a:rPr>
              <a:t>包括葡萄籽、紅酒、葡萄皮、山桑果、柑橘類水果、以及松樹皮萃取物（碧容健</a:t>
            </a:r>
            <a:r>
              <a:rPr lang="en-US" sz="2400" baseline="30000" dirty="0">
                <a:solidFill>
                  <a:srgbClr val="000000"/>
                </a:solidFill>
              </a:rPr>
              <a:t>®</a:t>
            </a:r>
            <a:r>
              <a:rPr lang="zh-TW" altLang="en-US" sz="2400" dirty="0" smtClean="0">
                <a:solidFill>
                  <a:srgbClr val="000000"/>
                </a:solidFill>
              </a:rPr>
              <a:t>）。</a:t>
            </a:r>
            <a:endParaRPr lang="en-US" altLang="zh-TW" sz="24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TW" altLang="en-US" sz="2800" b="1" dirty="0">
                <a:solidFill>
                  <a:srgbClr val="000000"/>
                </a:solidFill>
                <a:latin typeface="+mn-ea"/>
              </a:rPr>
              <a:t>美安</a:t>
            </a:r>
            <a:r>
              <a:rPr lang="en-US" sz="2800" b="1" dirty="0">
                <a:solidFill>
                  <a:srgbClr val="000000"/>
                </a:solidFill>
                <a:latin typeface="+mn-ea"/>
              </a:rPr>
              <a:t>OPC-3</a:t>
            </a:r>
            <a:r>
              <a:rPr lang="zh-TW" altLang="en-US" sz="2800" b="1" dirty="0">
                <a:solidFill>
                  <a:srgbClr val="000000"/>
                </a:solidFill>
                <a:latin typeface="+mn-ea"/>
              </a:rPr>
              <a:t>軟糖是否含有任何過敏原？</a:t>
            </a:r>
            <a:endParaRPr lang="en-US" sz="2800" b="1" dirty="0">
              <a:solidFill>
                <a:srgbClr val="000000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000000"/>
                </a:solidFill>
              </a:rPr>
              <a:t>美安</a:t>
            </a:r>
            <a:r>
              <a:rPr lang="en-US" sz="2400" dirty="0">
                <a:solidFill>
                  <a:srgbClr val="000000"/>
                </a:solidFill>
              </a:rPr>
              <a:t>OPC-3</a:t>
            </a:r>
            <a:r>
              <a:rPr lang="zh-TW" altLang="en-US" sz="2400" dirty="0">
                <a:solidFill>
                  <a:srgbClr val="000000"/>
                </a:solidFill>
              </a:rPr>
              <a:t>軟糖為素食產品，不含小麥、黃豆、酵母、麩質、澱粉、鹽、防腐劑或奶。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sz="20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sz="20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33400" y="453479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常見問題</a:t>
            </a:r>
            <a:endParaRPr lang="zh-TW" altLang="en-US" sz="44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7092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667502" cy="4721068"/>
          </a:xfrm>
        </p:spPr>
        <p:txBody>
          <a:bodyPr>
            <a:noAutofit/>
          </a:bodyPr>
          <a:lstStyle/>
          <a:p>
            <a:r>
              <a:rPr lang="zh-TW" altLang="en-US" sz="2400" b="1" dirty="0" smtClean="0">
                <a:solidFill>
                  <a:srgbClr val="000000"/>
                </a:solidFill>
              </a:rPr>
              <a:t>美安</a:t>
            </a:r>
            <a:r>
              <a:rPr lang="en-US" altLang="zh-TW" sz="2400" b="1" dirty="0">
                <a:solidFill>
                  <a:srgbClr val="000000"/>
                </a:solidFill>
              </a:rPr>
              <a:t>OPC-3</a:t>
            </a:r>
            <a:r>
              <a:rPr lang="en-US" altLang="zh-TW" sz="2400" b="1" baseline="30000" dirty="0">
                <a:solidFill>
                  <a:srgbClr val="000000"/>
                </a:solidFill>
              </a:rPr>
              <a:t>®</a:t>
            </a:r>
            <a:r>
              <a:rPr lang="zh-TW" altLang="en-US" sz="2400" b="1" dirty="0">
                <a:solidFill>
                  <a:srgbClr val="000000"/>
                </a:solidFill>
              </a:rPr>
              <a:t>軟糖的食用劑量為何？</a:t>
            </a:r>
            <a:endParaRPr lang="en-US" altLang="zh-TW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000000"/>
                </a:solidFill>
              </a:rPr>
              <a:t>每日食用一粒軟糖或按醫護人員指示食用。</a:t>
            </a:r>
            <a:endParaRPr lang="en-US" altLang="zh-TW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zh-TW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TW" altLang="en-US" sz="2400" b="1" dirty="0">
                <a:solidFill>
                  <a:srgbClr val="000000"/>
                </a:solidFill>
              </a:rPr>
              <a:t>美安</a:t>
            </a:r>
            <a:r>
              <a:rPr lang="en-US" altLang="zh-TW" sz="2400" b="1" dirty="0">
                <a:solidFill>
                  <a:srgbClr val="000000"/>
                </a:solidFill>
              </a:rPr>
              <a:t>OPC-3</a:t>
            </a:r>
            <a:r>
              <a:rPr lang="zh-TW" altLang="en-US" sz="2400" b="1" dirty="0">
                <a:solidFill>
                  <a:srgbClr val="000000"/>
                </a:solidFill>
              </a:rPr>
              <a:t>軟糖的保存方法為何？</a:t>
            </a:r>
            <a:endParaRPr lang="en-US" altLang="zh-TW" sz="24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rgbClr val="000000"/>
                </a:solidFill>
              </a:rPr>
              <a:t>平時應將軟糖放在包裝袋內，僅在食用時取出，開封後若未食用完畢，請封緊包裝袋。置放本產品於冰箱或防潮箱內有助保持最佳品質。</a:t>
            </a:r>
            <a:endParaRPr lang="en-US" altLang="zh-TW" sz="2400" dirty="0">
              <a:solidFill>
                <a:srgbClr val="000000"/>
              </a:solidFill>
            </a:endParaRPr>
          </a:p>
          <a:p>
            <a:endParaRPr lang="en-US" altLang="zh-TW" sz="24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sz="20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sz="20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33400" y="453479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常見問題</a:t>
            </a:r>
            <a:endParaRPr lang="zh-TW" altLang="en-US" sz="44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460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743200" y="661987"/>
            <a:ext cx="6172200" cy="7513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b="1" dirty="0">
                <a:solidFill>
                  <a:schemeClr val="bg1"/>
                </a:solidFill>
                <a:latin typeface="Arial Narrow" pitchFamily="34" charset="0"/>
              </a:rPr>
              <a:t>美安</a:t>
            </a:r>
            <a:r>
              <a:rPr lang="en-US" altLang="zh-TW" sz="4400" b="1" dirty="0" smtClean="0">
                <a:solidFill>
                  <a:schemeClr val="bg1"/>
                </a:solidFill>
                <a:latin typeface="Arial Narrow" pitchFamily="34" charset="0"/>
              </a:rPr>
              <a:t>OPC-3</a:t>
            </a:r>
            <a:r>
              <a:rPr lang="en-US" altLang="zh-TW" sz="4400" baseline="30000" dirty="0">
                <a:solidFill>
                  <a:schemeClr val="bg1">
                    <a:lumMod val="95000"/>
                  </a:schemeClr>
                </a:solidFill>
              </a:rPr>
              <a:t> ®</a:t>
            </a:r>
            <a:r>
              <a:rPr lang="zh-TW" altLang="en-US" sz="4400" b="1" dirty="0" smtClean="0">
                <a:solidFill>
                  <a:schemeClr val="bg1"/>
                </a:solidFill>
                <a:latin typeface="Arial Narrow" pitchFamily="34" charset="0"/>
              </a:rPr>
              <a:t>軟糖</a:t>
            </a:r>
            <a:endParaRPr lang="en-US" sz="4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3429000"/>
            <a:ext cx="3657600" cy="36576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048000" y="2209799"/>
            <a:ext cx="5867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>
                <a:solidFill>
                  <a:schemeClr val="bg1"/>
                </a:solidFill>
              </a:rPr>
              <a:t>産品代碼</a:t>
            </a:r>
            <a:r>
              <a:rPr lang="en-US" altLang="zh-TW" sz="3600" dirty="0">
                <a:solidFill>
                  <a:schemeClr val="bg1"/>
                </a:solidFill>
              </a:rPr>
              <a:t>: T6903</a:t>
            </a:r>
            <a:br>
              <a:rPr lang="en-US" altLang="zh-TW" sz="3600" dirty="0">
                <a:solidFill>
                  <a:schemeClr val="bg1"/>
                </a:solidFill>
              </a:rPr>
            </a:br>
            <a:r>
              <a:rPr lang="zh-TW" altLang="en-US" sz="3600" dirty="0">
                <a:solidFill>
                  <a:schemeClr val="bg1"/>
                </a:solidFill>
              </a:rPr>
              <a:t>容量</a:t>
            </a:r>
            <a:r>
              <a:rPr lang="en-US" altLang="zh-TW" sz="3600" dirty="0">
                <a:solidFill>
                  <a:schemeClr val="bg1"/>
                </a:solidFill>
              </a:rPr>
              <a:t>: 30 </a:t>
            </a:r>
            <a:r>
              <a:rPr lang="zh-TW" altLang="en-US" sz="3600" dirty="0">
                <a:solidFill>
                  <a:schemeClr val="bg1"/>
                </a:solidFill>
              </a:rPr>
              <a:t>天份</a:t>
            </a:r>
            <a:br>
              <a:rPr lang="zh-TW" altLang="en-US" sz="3600" dirty="0">
                <a:solidFill>
                  <a:schemeClr val="bg1"/>
                </a:solidFill>
              </a:rPr>
            </a:br>
            <a:r>
              <a:rPr lang="zh-TW" altLang="en-US" sz="3600" dirty="0">
                <a:solidFill>
                  <a:schemeClr val="bg1"/>
                </a:solidFill>
              </a:rPr>
              <a:t>超</a:t>
            </a:r>
            <a:r>
              <a:rPr lang="zh-TW" altLang="en-US" sz="3600" dirty="0" smtClean="0">
                <a:solidFill>
                  <a:schemeClr val="bg1"/>
                </a:solidFill>
              </a:rPr>
              <a:t>連鎖</a:t>
            </a:r>
            <a:r>
              <a:rPr lang="en-US" altLang="zh-TW" sz="3600" baseline="30000" dirty="0">
                <a:solidFill>
                  <a:schemeClr val="bg1">
                    <a:lumMod val="95000"/>
                  </a:schemeClr>
                </a:solidFill>
              </a:rPr>
              <a:t>®</a:t>
            </a:r>
            <a:r>
              <a:rPr lang="zh-TW" altLang="en-US" sz="3600" dirty="0" smtClean="0">
                <a:solidFill>
                  <a:schemeClr val="bg1"/>
                </a:solidFill>
              </a:rPr>
              <a:t>成本價</a:t>
            </a:r>
            <a:r>
              <a:rPr lang="en-US" altLang="zh-TW" sz="3600" dirty="0">
                <a:solidFill>
                  <a:schemeClr val="bg1"/>
                </a:solidFill>
              </a:rPr>
              <a:t>: </a:t>
            </a:r>
            <a:r>
              <a:rPr lang="en-US" altLang="zh-TW" sz="3600" dirty="0" smtClean="0">
                <a:solidFill>
                  <a:schemeClr val="bg1"/>
                </a:solidFill>
              </a:rPr>
              <a:t>NT$ </a:t>
            </a:r>
            <a:r>
              <a:rPr lang="en-US" altLang="zh-TW" sz="3600" dirty="0">
                <a:solidFill>
                  <a:schemeClr val="bg1"/>
                </a:solidFill>
              </a:rPr>
              <a:t>855</a:t>
            </a:r>
            <a:r>
              <a:rPr lang="zh-TW" altLang="en-US" sz="3600" dirty="0">
                <a:solidFill>
                  <a:schemeClr val="bg1"/>
                </a:solidFill>
              </a:rPr>
              <a:t>元</a:t>
            </a:r>
            <a:br>
              <a:rPr lang="zh-TW" altLang="en-US" sz="3600" dirty="0">
                <a:solidFill>
                  <a:schemeClr val="bg1"/>
                </a:solidFill>
              </a:rPr>
            </a:br>
            <a:r>
              <a:rPr lang="zh-TW" altLang="en-US" sz="3600" dirty="0">
                <a:solidFill>
                  <a:schemeClr val="bg1"/>
                </a:solidFill>
              </a:rPr>
              <a:t>建議零售價</a:t>
            </a:r>
            <a:r>
              <a:rPr lang="en-US" altLang="zh-TW" sz="3600">
                <a:solidFill>
                  <a:schemeClr val="bg1"/>
                </a:solidFill>
              </a:rPr>
              <a:t>: </a:t>
            </a:r>
            <a:r>
              <a:rPr lang="en-US" altLang="zh-TW" sz="3600" smtClean="0">
                <a:solidFill>
                  <a:schemeClr val="bg1"/>
                </a:solidFill>
              </a:rPr>
              <a:t>NT$ </a:t>
            </a:r>
            <a:r>
              <a:rPr lang="en-US" altLang="zh-TW" sz="3600" dirty="0">
                <a:solidFill>
                  <a:schemeClr val="bg1"/>
                </a:solidFill>
              </a:rPr>
              <a:t>1,195</a:t>
            </a:r>
            <a:r>
              <a:rPr lang="zh-TW" altLang="en-US" sz="3600" dirty="0">
                <a:solidFill>
                  <a:schemeClr val="bg1"/>
                </a:solidFill>
              </a:rPr>
              <a:t>元</a:t>
            </a:r>
            <a:br>
              <a:rPr lang="zh-TW" altLang="en-US" sz="3600" dirty="0">
                <a:solidFill>
                  <a:schemeClr val="bg1"/>
                </a:solidFill>
              </a:rPr>
            </a:br>
            <a:r>
              <a:rPr lang="en-US" altLang="zh-TW" sz="3600" dirty="0">
                <a:solidFill>
                  <a:schemeClr val="bg1"/>
                </a:solidFill>
              </a:rPr>
              <a:t>BV: 15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1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876</TotalTime>
  <Words>612</Words>
  <Application>Microsoft Office PowerPoint</Application>
  <PresentationFormat>如螢幕大小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Opulent</vt:lpstr>
      <vt:lpstr>美安OPC-3 ® 軟糖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Fang</dc:creator>
  <cp:lastModifiedBy>Mindy Huang</cp:lastModifiedBy>
  <cp:revision>67</cp:revision>
  <cp:lastPrinted>2015-07-27T06:00:07Z</cp:lastPrinted>
  <dcterms:created xsi:type="dcterms:W3CDTF">2015-03-02T19:44:09Z</dcterms:created>
  <dcterms:modified xsi:type="dcterms:W3CDTF">2015-09-08T09:06:02Z</dcterms:modified>
</cp:coreProperties>
</file>